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8" r:id="rId8"/>
    <p:sldId id="269" r:id="rId9"/>
    <p:sldId id="270" r:id="rId10"/>
    <p:sldId id="271" r:id="rId11"/>
    <p:sldId id="272" r:id="rId12"/>
    <p:sldId id="273" r:id="rId13"/>
  </p:sldIdLst>
  <p:sldSz cx="14630400" cy="8229600"/>
  <p:notesSz cx="8229600" cy="14630400"/>
  <p:embeddedFontLst>
    <p:embeddedFont>
      <p:font typeface="Prata"/>
      <p:regular r:id="rId15"/>
    </p:embeddedFont>
    <p:embeddedFont>
      <p:font typeface="Raleway" pitchFamily="2" charset="0"/>
      <p:regular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95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2A01-1C79-09DB-8118-CF9401C10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052FC-705A-3178-5508-D491CFE66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22234-EB46-46FC-50A3-998654A084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6CE33E-974A-E5B4-53BF-FB995873B13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9914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351BA-B396-D15B-0FFA-8D300DD6A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D6B6E-3445-6A46-14F3-EFCB745B0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1AD857-8781-6A13-4E53-5A72FC81CD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D2D5E-E62D-7DDB-7404-703A7D70C4E8}"/>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5141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0C28F-FA69-CB0D-3A5A-BC84136B4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890E4-82B4-8F54-AD9F-8336B945E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6856E-F7D7-AF7E-CCB9-2AD1BD5238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B29BB-C6AB-FB19-74D0-4FB283A6F60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5269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84AF0-73BB-26A1-81EA-ECF73FD1F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2CD42-A06A-787E-99FD-C4306BB7A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0AD5-AEF6-AD07-9C06-9F6CAB4C3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985109-DED1-B7BA-4B52-73B2232CE8C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154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82DC-E577-E192-3471-8D35BC0177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CF968-CBD8-6E18-C5F3-A5F7F1C15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776D1A-A953-6F51-762C-0EBF07D6B2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D5B5D-E647-5FD4-AA8E-1DFE36DB8F4B}"/>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8730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149E-25EB-CA8D-2DBE-A710019A6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56C88-7E98-4E72-5566-914823D1A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0BE09-93C5-A063-96A0-26FBBC6E49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721A0C-06AA-3B1F-5BCD-523AE0370A2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4158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mathchi/diabetes-data-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kaggle.com/datasets/vikasukani/parkinsons-disease-data-set" TargetMode="External"/><Relationship Id="rId4" Type="http://schemas.openxmlformats.org/officeDocument/2006/relationships/hyperlink" Target="https://www.kaggle.com/datasets/johnsmith88/heart-disease-data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5.pn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5.pn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616756"/>
            <a:ext cx="4919305" cy="2995970"/>
          </a:xfrm>
          <a:prstGeom prst="rect">
            <a:avLst/>
          </a:prstGeom>
        </p:spPr>
      </p:pic>
      <p:sp>
        <p:nvSpPr>
          <p:cNvPr id="4" name="Text 0"/>
          <p:cNvSpPr/>
          <p:nvPr/>
        </p:nvSpPr>
        <p:spPr>
          <a:xfrm>
            <a:off x="6280190" y="145542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MultiMed - A Multiple Disease Detector</a:t>
            </a:r>
            <a:endParaRPr lang="en-US" sz="4450" dirty="0"/>
          </a:p>
        </p:txBody>
      </p:sp>
      <p:sp>
        <p:nvSpPr>
          <p:cNvPr id="5" name="Text 1"/>
          <p:cNvSpPr/>
          <p:nvPr/>
        </p:nvSpPr>
        <p:spPr>
          <a:xfrm>
            <a:off x="6280190" y="321314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Leveraging the power of machine learning, this innovative project aims to revolutionize early disease prediction which includes  Heart diseases, Diabetes, Parkinson's disease  </a:t>
            </a:r>
            <a:endParaRPr lang="en-US" sz="1750" dirty="0"/>
          </a:p>
        </p:txBody>
      </p:sp>
      <p:sp>
        <p:nvSpPr>
          <p:cNvPr id="6" name="Text 2"/>
          <p:cNvSpPr/>
          <p:nvPr/>
        </p:nvSpPr>
        <p:spPr>
          <a:xfrm>
            <a:off x="6280190" y="455699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 Team Members:</a:t>
            </a:r>
            <a:endParaRPr lang="en-US" sz="1750" dirty="0"/>
          </a:p>
        </p:txBody>
      </p:sp>
      <p:sp>
        <p:nvSpPr>
          <p:cNvPr id="7" name="Text 3"/>
          <p:cNvSpPr/>
          <p:nvPr/>
        </p:nvSpPr>
        <p:spPr>
          <a:xfrm>
            <a:off x="6280190" y="5175052"/>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Sourav   E23CSEU1865</a:t>
            </a:r>
            <a:endParaRPr lang="en-US" sz="1750" dirty="0"/>
          </a:p>
        </p:txBody>
      </p:sp>
      <p:sp>
        <p:nvSpPr>
          <p:cNvPr id="8" name="Text 4"/>
          <p:cNvSpPr/>
          <p:nvPr/>
        </p:nvSpPr>
        <p:spPr>
          <a:xfrm>
            <a:off x="6280190" y="5793105"/>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Aeshni Yadav  E23CSEU1878</a:t>
            </a:r>
            <a:endParaRPr lang="en-US" sz="1750" dirty="0"/>
          </a:p>
        </p:txBody>
      </p:sp>
      <p:sp>
        <p:nvSpPr>
          <p:cNvPr id="9" name="Text 5"/>
          <p:cNvSpPr/>
          <p:nvPr/>
        </p:nvSpPr>
        <p:spPr>
          <a:xfrm>
            <a:off x="6280190" y="641115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Vaishnavi Srivastava  E23CSEU1888</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7E97B-CD9A-8CD5-614F-17F43F7C989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C2CDE6-4E35-83A2-6D73-7A31BB7B7EE4}"/>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4EC942F0-6870-486B-845B-BA97C863EFFB}"/>
              </a:ext>
            </a:extLst>
          </p:cNvPr>
          <p:cNvSpPr/>
          <p:nvPr/>
        </p:nvSpPr>
        <p:spPr>
          <a:xfrm>
            <a:off x="661868" y="520779"/>
            <a:ext cx="5955863" cy="590907"/>
          </a:xfrm>
          <a:prstGeom prst="rect">
            <a:avLst/>
          </a:prstGeom>
          <a:noFill/>
          <a:ln/>
        </p:spPr>
        <p:txBody>
          <a:bodyPr wrap="non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Feature Extraction: Parkinson’s Disease</a:t>
            </a:r>
            <a:endParaRPr lang="en-US" sz="3700" dirty="0"/>
          </a:p>
        </p:txBody>
      </p:sp>
      <p:sp>
        <p:nvSpPr>
          <p:cNvPr id="6" name="Text 2">
            <a:extLst>
              <a:ext uri="{FF2B5EF4-FFF2-40B4-BE49-F238E27FC236}">
                <a16:creationId xmlns:a16="http://schemas.microsoft.com/office/drawing/2014/main" id="{0985612A-3147-09B1-CEB3-70D721E09E84}"/>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420BF930-93A6-B0EE-939A-8FFEA2D4E205}"/>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7" name="Picture 6" descr="A screenshot of a computer program&#10;&#10;Description automatically generated">
            <a:extLst>
              <a:ext uri="{FF2B5EF4-FFF2-40B4-BE49-F238E27FC236}">
                <a16:creationId xmlns:a16="http://schemas.microsoft.com/office/drawing/2014/main" id="{3B18570A-3B71-5C8A-8A22-AA30E7496BB1}"/>
              </a:ext>
            </a:extLst>
          </p:cNvPr>
          <p:cNvPicPr>
            <a:picLocks noChangeAspect="1"/>
          </p:cNvPicPr>
          <p:nvPr/>
        </p:nvPicPr>
        <p:blipFill>
          <a:blip r:embed="rId4"/>
          <a:stretch>
            <a:fillRect/>
          </a:stretch>
        </p:blipFill>
        <p:spPr>
          <a:xfrm>
            <a:off x="283667" y="1678781"/>
            <a:ext cx="3556634" cy="4183539"/>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955E18F8-1A32-4DDC-BB48-E51A3DC785B4}"/>
              </a:ext>
            </a:extLst>
          </p:cNvPr>
          <p:cNvPicPr>
            <a:picLocks noChangeAspect="1"/>
          </p:cNvPicPr>
          <p:nvPr/>
        </p:nvPicPr>
        <p:blipFill>
          <a:blip r:embed="rId5"/>
          <a:stretch>
            <a:fillRect/>
          </a:stretch>
        </p:blipFill>
        <p:spPr>
          <a:xfrm>
            <a:off x="4545210" y="1678781"/>
            <a:ext cx="4385430" cy="4231601"/>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F2DCC4A4-29A0-695C-90DB-B012CF8F891B}"/>
              </a:ext>
            </a:extLst>
          </p:cNvPr>
          <p:cNvPicPr>
            <a:picLocks noChangeAspect="1"/>
          </p:cNvPicPr>
          <p:nvPr/>
        </p:nvPicPr>
        <p:blipFill>
          <a:blip r:embed="rId6"/>
          <a:stretch>
            <a:fillRect/>
          </a:stretch>
        </p:blipFill>
        <p:spPr>
          <a:xfrm>
            <a:off x="9220200" y="1678781"/>
            <a:ext cx="5334000" cy="4231601"/>
          </a:xfrm>
          <a:prstGeom prst="rect">
            <a:avLst/>
          </a:prstGeom>
        </p:spPr>
      </p:pic>
    </p:spTree>
    <p:extLst>
      <p:ext uri="{BB962C8B-B14F-4D97-AF65-F5344CB8AC3E}">
        <p14:creationId xmlns:p14="http://schemas.microsoft.com/office/powerpoint/2010/main" val="319492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9BAB-3896-AAC4-FE37-8E46EF130A9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7B2F6AC-4C16-1706-6029-A88D4E4C9DB1}"/>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2232A2A3-287D-2AE1-E18F-0B700351671B}"/>
              </a:ext>
            </a:extLst>
          </p:cNvPr>
          <p:cNvSpPr/>
          <p:nvPr/>
        </p:nvSpPr>
        <p:spPr>
          <a:xfrm>
            <a:off x="661868" y="520779"/>
            <a:ext cx="5955863" cy="590907"/>
          </a:xfrm>
          <a:prstGeom prst="rect">
            <a:avLst/>
          </a:prstGeom>
          <a:noFill/>
          <a:ln/>
        </p:spPr>
        <p:txBody>
          <a:bodyPr wrap="non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Feature Extraction: Parkinson’s Disease</a:t>
            </a:r>
            <a:endParaRPr lang="en-US" sz="3700" dirty="0"/>
          </a:p>
        </p:txBody>
      </p:sp>
      <p:sp>
        <p:nvSpPr>
          <p:cNvPr id="6" name="Text 2">
            <a:extLst>
              <a:ext uri="{FF2B5EF4-FFF2-40B4-BE49-F238E27FC236}">
                <a16:creationId xmlns:a16="http://schemas.microsoft.com/office/drawing/2014/main" id="{747C260A-A382-86A4-D7A6-F23EBFF729D5}"/>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FA37139B-B0F2-6C5E-E16C-9960C6551A6D}"/>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5" name="Picture 4" descr="A screenshot of a computer&#10;&#10;Description automatically generated">
            <a:extLst>
              <a:ext uri="{FF2B5EF4-FFF2-40B4-BE49-F238E27FC236}">
                <a16:creationId xmlns:a16="http://schemas.microsoft.com/office/drawing/2014/main" id="{6224A620-9127-DEE1-DD40-DF48EC364751}"/>
              </a:ext>
            </a:extLst>
          </p:cNvPr>
          <p:cNvPicPr>
            <a:picLocks noChangeAspect="1"/>
          </p:cNvPicPr>
          <p:nvPr/>
        </p:nvPicPr>
        <p:blipFill>
          <a:blip r:embed="rId4"/>
          <a:stretch>
            <a:fillRect/>
          </a:stretch>
        </p:blipFill>
        <p:spPr>
          <a:xfrm>
            <a:off x="614482" y="1384577"/>
            <a:ext cx="6851762" cy="59817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E8AFC497-E38B-0708-DC94-120B0F33DCBB}"/>
              </a:ext>
            </a:extLst>
          </p:cNvPr>
          <p:cNvPicPr>
            <a:picLocks noChangeAspect="1"/>
          </p:cNvPicPr>
          <p:nvPr/>
        </p:nvPicPr>
        <p:blipFill>
          <a:blip r:embed="rId5"/>
          <a:stretch>
            <a:fillRect/>
          </a:stretch>
        </p:blipFill>
        <p:spPr>
          <a:xfrm>
            <a:off x="8482132" y="1384577"/>
            <a:ext cx="4410075" cy="5981700"/>
          </a:xfrm>
          <a:prstGeom prst="rect">
            <a:avLst/>
          </a:prstGeom>
        </p:spPr>
      </p:pic>
    </p:spTree>
    <p:extLst>
      <p:ext uri="{BB962C8B-B14F-4D97-AF65-F5344CB8AC3E}">
        <p14:creationId xmlns:p14="http://schemas.microsoft.com/office/powerpoint/2010/main" val="382825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F02BF-F100-B61A-24C0-866B62EBA90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F128530-4E1D-CE41-FD77-B746F57CBE2F}"/>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DED0195D-5DDF-0E18-7FF4-23CB21A0289F}"/>
              </a:ext>
            </a:extLst>
          </p:cNvPr>
          <p:cNvSpPr/>
          <p:nvPr/>
        </p:nvSpPr>
        <p:spPr>
          <a:xfrm>
            <a:off x="4238188" y="3819346"/>
            <a:ext cx="5955863" cy="590907"/>
          </a:xfrm>
          <a:prstGeom prst="rect">
            <a:avLst/>
          </a:prstGeom>
          <a:noFill/>
          <a:ln/>
        </p:spPr>
        <p:txBody>
          <a:bodyPr wrap="none" lIns="0" tIns="0" rIns="0" bIns="0" rtlCol="0" anchor="t"/>
          <a:lstStyle/>
          <a:p>
            <a:pPr>
              <a:lnSpc>
                <a:spcPts val="4650"/>
              </a:lnSpc>
            </a:pPr>
            <a:r>
              <a:rPr lang="en-US" sz="9600" dirty="0">
                <a:solidFill>
                  <a:srgbClr val="F2E782"/>
                </a:solidFill>
                <a:latin typeface="Prata" pitchFamily="34" charset="0"/>
                <a:ea typeface="Prata" pitchFamily="34" charset="-122"/>
              </a:rPr>
              <a:t>Thank you!!</a:t>
            </a:r>
            <a:endParaRPr lang="en-US" sz="9600" dirty="0"/>
          </a:p>
        </p:txBody>
      </p:sp>
      <p:sp>
        <p:nvSpPr>
          <p:cNvPr id="6" name="Text 2">
            <a:extLst>
              <a:ext uri="{FF2B5EF4-FFF2-40B4-BE49-F238E27FC236}">
                <a16:creationId xmlns:a16="http://schemas.microsoft.com/office/drawing/2014/main" id="{F0D2D7DC-A7E6-AC97-A3D4-74C946753F2D}"/>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6A1EBAA4-96E8-069A-32D4-21092DB48F46}"/>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spTree>
    <p:extLst>
      <p:ext uri="{BB962C8B-B14F-4D97-AF65-F5344CB8AC3E}">
        <p14:creationId xmlns:p14="http://schemas.microsoft.com/office/powerpoint/2010/main" val="294715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2800"/>
            <a:ext cx="5952450" cy="106949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Methodology</a:t>
            </a:r>
            <a:endParaRPr lang="en-US" sz="4450" dirty="0"/>
          </a:p>
        </p:txBody>
      </p:sp>
      <p:sp>
        <p:nvSpPr>
          <p:cNvPr id="3" name="Text 1"/>
          <p:cNvSpPr/>
          <p:nvPr/>
        </p:nvSpPr>
        <p:spPr>
          <a:xfrm>
            <a:off x="793790" y="349246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Data Collection</a:t>
            </a:r>
            <a:endParaRPr lang="en-US" sz="2200" dirty="0"/>
          </a:p>
        </p:txBody>
      </p:sp>
      <p:sp>
        <p:nvSpPr>
          <p:cNvPr id="4" name="Text 2"/>
          <p:cNvSpPr/>
          <p:nvPr/>
        </p:nvSpPr>
        <p:spPr>
          <a:xfrm>
            <a:off x="793790" y="4186952"/>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 Datasets for Diabetes (</a:t>
            </a:r>
            <a:r>
              <a:rPr lang="en-US" sz="1750" u="sng" dirty="0">
                <a:solidFill>
                  <a:srgbClr val="EEE27D"/>
                </a:solidFill>
                <a:latin typeface="Raleway" pitchFamily="34" charset="0"/>
                <a:ea typeface="Raleway" pitchFamily="34" charset="-122"/>
                <a:cs typeface="Raleway" pitchFamily="34" charset="-120"/>
                <a:hlinkClick r:id="rId3">
                  <a:extLst>
                    <a:ext uri="{A12FA001-AC4F-418D-AE19-62706E023703}">
                      <ahyp:hlinkClr xmlns:ahyp="http://schemas.microsoft.com/office/drawing/2018/hyperlinkcolor" val="tx"/>
                    </a:ext>
                  </a:extLst>
                </a:hlinkClick>
              </a:rPr>
              <a:t>https://www.kaggle.com/datasets/mathchi/diabetes-data-set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5" name="Text 3"/>
          <p:cNvSpPr/>
          <p:nvPr/>
        </p:nvSpPr>
        <p:spPr>
          <a:xfrm>
            <a:off x="793790" y="480500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 Heart Disease (</a:t>
            </a:r>
            <a:r>
              <a:rPr lang="en-US" sz="1750" u="sng" dirty="0">
                <a:solidFill>
                  <a:srgbClr val="EEE27D"/>
                </a:solidFill>
                <a:latin typeface="Raleway" pitchFamily="34" charset="0"/>
                <a:ea typeface="Raleway" pitchFamily="34" charset="-122"/>
                <a:cs typeface="Raleway" pitchFamily="34" charset="-120"/>
                <a:hlinkClick r:id="rId4">
                  <a:extLst>
                    <a:ext uri="{A12FA001-AC4F-418D-AE19-62706E023703}">
                      <ahyp:hlinkClr xmlns:ahyp="http://schemas.microsoft.com/office/drawing/2018/hyperlinkcolor" val="tx"/>
                    </a:ext>
                  </a:extLst>
                </a:hlinkClick>
              </a:rPr>
              <a:t>https://www.kaggle.com/datasets/johnsmith88/heart-disease-dataset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6" name="Text 4"/>
          <p:cNvSpPr/>
          <p:nvPr/>
        </p:nvSpPr>
        <p:spPr>
          <a:xfrm>
            <a:off x="793790" y="5423059"/>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 Parkinson’s Disease (</a:t>
            </a:r>
            <a:r>
              <a:rPr lang="en-US" sz="1750" u="sng" dirty="0">
                <a:solidFill>
                  <a:srgbClr val="EEE27D"/>
                </a:solidFill>
                <a:latin typeface="Raleway" pitchFamily="34" charset="0"/>
                <a:ea typeface="Raleway" pitchFamily="34" charset="-122"/>
                <a:cs typeface="Raleway" pitchFamily="34" charset="-120"/>
                <a:hlinkClick r:id="rId5">
                  <a:extLst>
                    <a:ext uri="{A12FA001-AC4F-418D-AE19-62706E023703}">
                      <ahyp:hlinkClr xmlns:ahyp="http://schemas.microsoft.com/office/drawing/2018/hyperlinkcolor" val="tx"/>
                    </a:ext>
                  </a:extLst>
                </a:hlinkClick>
              </a:rPr>
              <a:t>https://www.kaggle.com/datasets/vikasukani/parkinsons-disease-data-set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Methodology</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Data Visualization</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By sklearn library</a:t>
            </a:r>
            <a:r>
              <a:rPr lang="en-US" sz="1750" i="1" dirty="0">
                <a:solidFill>
                  <a:srgbClr val="CFCBBF"/>
                </a:solidFill>
                <a:latin typeface="Raleway" pitchFamily="34" charset="0"/>
                <a:ea typeface="Raleway" pitchFamily="34" charset="-122"/>
                <a:cs typeface="Raleway" pitchFamily="34" charset="-120"/>
              </a:rPr>
              <a:t>- seaborn, matplotlib</a:t>
            </a:r>
            <a:r>
              <a:rPr lang="en-US" sz="1750" dirty="0">
                <a:solidFill>
                  <a:srgbClr val="CFCBBF"/>
                </a:solidFill>
                <a:latin typeface="Raleway" pitchFamily="34" charset="0"/>
                <a:ea typeface="Raleway" pitchFamily="34" charset="-122"/>
                <a:cs typeface="Raleway" pitchFamily="34" charset="-120"/>
              </a:rPr>
              <a:t> are used for plotting different types of graphs for data visualization to understand data.</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Data pre-processing</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Implemented through a preprocessing script that handles missing values, feature scaling, and encoding.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986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Methodology</a:t>
            </a:r>
            <a:endParaRPr lang="en-US" sz="4450" dirty="0"/>
          </a:p>
        </p:txBody>
      </p:sp>
      <p:sp>
        <p:nvSpPr>
          <p:cNvPr id="3" name="Text 1"/>
          <p:cNvSpPr/>
          <p:nvPr/>
        </p:nvSpPr>
        <p:spPr>
          <a:xfrm>
            <a:off x="793790" y="37476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Feature Selection</a:t>
            </a:r>
            <a:endParaRPr lang="en-US" sz="2200" dirty="0"/>
          </a:p>
        </p:txBody>
      </p:sp>
      <p:sp>
        <p:nvSpPr>
          <p:cNvPr id="4" name="Text 2"/>
          <p:cNvSpPr/>
          <p:nvPr/>
        </p:nvSpPr>
        <p:spPr>
          <a:xfrm>
            <a:off x="793790" y="444210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Recursive Feature Elimination (RFE) was used for feature selection, ranking features by importance to understand their impact on results. The top features were retained, while the least important ones were set to their central tendency by default, allowing users the option to input custom values for improved accuracy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Methodology</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Model Selection</a:t>
            </a:r>
            <a:endParaRPr lang="en-US" sz="2200" dirty="0"/>
          </a:p>
        </p:txBody>
      </p:sp>
      <p:sp>
        <p:nvSpPr>
          <p:cNvPr id="4" name="Text 2"/>
          <p:cNvSpPr/>
          <p:nvPr/>
        </p:nvSpPr>
        <p:spPr>
          <a:xfrm>
            <a:off x="793790" y="385250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Classification algorithms like </a:t>
            </a:r>
            <a:r>
              <a:rPr lang="en-US" sz="1750" i="1" dirty="0">
                <a:solidFill>
                  <a:srgbClr val="CFCBBF"/>
                </a:solidFill>
                <a:latin typeface="Raleway" pitchFamily="34" charset="0"/>
                <a:ea typeface="Raleway" pitchFamily="34" charset="-122"/>
                <a:cs typeface="Raleway" pitchFamily="34" charset="-120"/>
              </a:rPr>
              <a:t>Logistic Regression</a:t>
            </a:r>
            <a:r>
              <a:rPr lang="en-US" sz="1750" dirty="0">
                <a:solidFill>
                  <a:srgbClr val="CFCBBF"/>
                </a:solidFill>
                <a:latin typeface="Raleway" pitchFamily="34" charset="0"/>
                <a:ea typeface="Raleway" pitchFamily="34" charset="-122"/>
                <a:cs typeface="Raleway" pitchFamily="34" charset="-120"/>
              </a:rPr>
              <a:t>, </a:t>
            </a:r>
            <a:r>
              <a:rPr lang="en-US" sz="1750" i="1" dirty="0">
                <a:solidFill>
                  <a:srgbClr val="CFCBBF"/>
                </a:solidFill>
                <a:latin typeface="Raleway" pitchFamily="34" charset="0"/>
                <a:ea typeface="Raleway" pitchFamily="34" charset="-122"/>
                <a:cs typeface="Raleway" pitchFamily="34" charset="-120"/>
              </a:rPr>
              <a:t>SVM</a:t>
            </a:r>
            <a:r>
              <a:rPr lang="en-US" sz="1750" dirty="0">
                <a:solidFill>
                  <a:srgbClr val="CFCBBF"/>
                </a:solidFill>
                <a:latin typeface="Raleway" pitchFamily="34" charset="0"/>
                <a:ea typeface="Raleway" pitchFamily="34" charset="-122"/>
                <a:cs typeface="Raleway" pitchFamily="34" charset="-120"/>
              </a:rPr>
              <a:t>, were evaluated to choose the best-performing model for each disease.</a:t>
            </a:r>
            <a:endParaRPr lang="en-US" sz="1750" dirty="0"/>
          </a:p>
        </p:txBody>
      </p:sp>
      <p:sp>
        <p:nvSpPr>
          <p:cNvPr id="5" name="Text 3"/>
          <p:cNvSpPr/>
          <p:nvPr/>
        </p:nvSpPr>
        <p:spPr>
          <a:xfrm>
            <a:off x="7599521" y="3271361"/>
            <a:ext cx="356056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Model testing and training</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Recursive Feature Elimination (RFE) was used for feature selection, ranking features by importance to understand their impact on results. The top features were retained, while the least important ones were set to their central tendency by default, allowing users the option to input custom values for improved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661868" y="520779"/>
            <a:ext cx="5955863" cy="590907"/>
          </a:xfrm>
          <a:prstGeom prst="rect">
            <a:avLst/>
          </a:prstGeom>
          <a:noFill/>
          <a:ln/>
        </p:spPr>
        <p:txBody>
          <a:bodyPr wrap="none" lIns="0" tIns="0" rIns="0" bIns="0" rtlCol="0" anchor="t"/>
          <a:lstStyle/>
          <a:p>
            <a:pPr>
              <a:lnSpc>
                <a:spcPts val="4650"/>
              </a:lnSpc>
            </a:pPr>
            <a:r>
              <a:rPr lang="en-US" sz="3700" dirty="0">
                <a:solidFill>
                  <a:srgbClr val="F2E782"/>
                </a:solidFill>
                <a:latin typeface="Prata" pitchFamily="34" charset="0"/>
                <a:ea typeface="Prata" pitchFamily="34" charset="-122"/>
                <a:cs typeface="Prata" pitchFamily="34" charset="-120"/>
              </a:rPr>
              <a:t>Feature Extraction : Diabetes</a:t>
            </a:r>
            <a:endParaRPr lang="en-US" sz="3700" dirty="0"/>
          </a:p>
        </p:txBody>
      </p:sp>
      <p:sp>
        <p:nvSpPr>
          <p:cNvPr id="6" name="Text 2"/>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13" name="Picture 12" descr="A screenshot of a computer program&#10;&#10;Description automatically generated">
            <a:extLst>
              <a:ext uri="{FF2B5EF4-FFF2-40B4-BE49-F238E27FC236}">
                <a16:creationId xmlns:a16="http://schemas.microsoft.com/office/drawing/2014/main" id="{0BAC879B-80DF-6400-C7BC-DC0BB7EFE9A5}"/>
              </a:ext>
            </a:extLst>
          </p:cNvPr>
          <p:cNvPicPr>
            <a:picLocks noChangeAspect="1"/>
          </p:cNvPicPr>
          <p:nvPr/>
        </p:nvPicPr>
        <p:blipFill>
          <a:blip r:embed="rId4"/>
          <a:stretch>
            <a:fillRect/>
          </a:stretch>
        </p:blipFill>
        <p:spPr>
          <a:xfrm>
            <a:off x="5308936" y="4682168"/>
            <a:ext cx="4579964" cy="2959511"/>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836ADFC5-DB44-8F97-3366-D713B59352F4}"/>
              </a:ext>
            </a:extLst>
          </p:cNvPr>
          <p:cNvPicPr>
            <a:picLocks noChangeAspect="1"/>
          </p:cNvPicPr>
          <p:nvPr/>
        </p:nvPicPr>
        <p:blipFill>
          <a:blip r:embed="rId5"/>
          <a:stretch>
            <a:fillRect/>
          </a:stretch>
        </p:blipFill>
        <p:spPr>
          <a:xfrm>
            <a:off x="5235654" y="1504961"/>
            <a:ext cx="4562954" cy="2779252"/>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864ADED2-E71C-EA45-294B-D6F261B473EA}"/>
              </a:ext>
            </a:extLst>
          </p:cNvPr>
          <p:cNvPicPr>
            <a:picLocks noChangeAspect="1"/>
          </p:cNvPicPr>
          <p:nvPr/>
        </p:nvPicPr>
        <p:blipFill>
          <a:blip r:embed="rId6"/>
          <a:stretch>
            <a:fillRect/>
          </a:stretch>
        </p:blipFill>
        <p:spPr>
          <a:xfrm>
            <a:off x="10093178" y="1504961"/>
            <a:ext cx="4399851" cy="2879903"/>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51819ADE-AA55-AB7F-C265-B2EF18E74DF0}"/>
              </a:ext>
            </a:extLst>
          </p:cNvPr>
          <p:cNvPicPr>
            <a:picLocks noChangeAspect="1"/>
          </p:cNvPicPr>
          <p:nvPr/>
        </p:nvPicPr>
        <p:blipFill>
          <a:blip r:embed="rId7"/>
          <a:stretch>
            <a:fillRect/>
          </a:stretch>
        </p:blipFill>
        <p:spPr>
          <a:xfrm>
            <a:off x="10059724" y="4621325"/>
            <a:ext cx="4399852" cy="2864508"/>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81B24831-C2B8-9175-8348-E27010600DA9}"/>
              </a:ext>
            </a:extLst>
          </p:cNvPr>
          <p:cNvPicPr>
            <a:picLocks noChangeAspect="1"/>
          </p:cNvPicPr>
          <p:nvPr/>
        </p:nvPicPr>
        <p:blipFill>
          <a:blip r:embed="rId8"/>
          <a:stretch>
            <a:fillRect/>
          </a:stretch>
        </p:blipFill>
        <p:spPr>
          <a:xfrm>
            <a:off x="444232" y="4682168"/>
            <a:ext cx="4562954" cy="2959511"/>
          </a:xfrm>
          <a:prstGeom prst="rect">
            <a:avLst/>
          </a:prstGeom>
        </p:spPr>
      </p:pic>
      <p:pic>
        <p:nvPicPr>
          <p:cNvPr id="23" name="Picture 22" descr="A screen shot of a computer&#10;&#10;Description automatically generated">
            <a:extLst>
              <a:ext uri="{FF2B5EF4-FFF2-40B4-BE49-F238E27FC236}">
                <a16:creationId xmlns:a16="http://schemas.microsoft.com/office/drawing/2014/main" id="{BD9F96E1-6147-7359-9F90-41435C6A40C9}"/>
              </a:ext>
            </a:extLst>
          </p:cNvPr>
          <p:cNvPicPr>
            <a:picLocks noChangeAspect="1"/>
          </p:cNvPicPr>
          <p:nvPr/>
        </p:nvPicPr>
        <p:blipFill>
          <a:blip r:embed="rId9"/>
          <a:stretch>
            <a:fillRect/>
          </a:stretch>
        </p:blipFill>
        <p:spPr>
          <a:xfrm>
            <a:off x="444232" y="1504961"/>
            <a:ext cx="4410075" cy="27792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75BE1-CB59-E956-26B7-B559E7C927E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ABDB24-4EC7-FC77-B950-C564F7389640}"/>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ED9F1B54-3471-C405-D644-AA8C77F9FACE}"/>
              </a:ext>
            </a:extLst>
          </p:cNvPr>
          <p:cNvSpPr/>
          <p:nvPr/>
        </p:nvSpPr>
        <p:spPr>
          <a:xfrm>
            <a:off x="661868" y="520779"/>
            <a:ext cx="5955863" cy="590907"/>
          </a:xfrm>
          <a:prstGeom prst="rect">
            <a:avLst/>
          </a:prstGeom>
          <a:noFill/>
          <a:ln/>
        </p:spPr>
        <p:txBody>
          <a:bodyPr wrap="non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Distribution curve: Diabetes</a:t>
            </a:r>
            <a:endParaRPr lang="en-US" sz="3700" dirty="0"/>
          </a:p>
        </p:txBody>
      </p:sp>
      <p:sp>
        <p:nvSpPr>
          <p:cNvPr id="6" name="Text 2">
            <a:extLst>
              <a:ext uri="{FF2B5EF4-FFF2-40B4-BE49-F238E27FC236}">
                <a16:creationId xmlns:a16="http://schemas.microsoft.com/office/drawing/2014/main" id="{1209DC51-5B58-0AB9-9F92-8D3F76AF8953}"/>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6FB3E76A-10E8-94BD-A773-89068A7B20F6}"/>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5" name="Picture 4" descr="A graph of skin thickness&#10;&#10;Description automatically generated">
            <a:extLst>
              <a:ext uri="{FF2B5EF4-FFF2-40B4-BE49-F238E27FC236}">
                <a16:creationId xmlns:a16="http://schemas.microsoft.com/office/drawing/2014/main" id="{FBB6E222-0965-1770-29C6-650238C96EC3}"/>
              </a:ext>
            </a:extLst>
          </p:cNvPr>
          <p:cNvPicPr>
            <a:picLocks noChangeAspect="1"/>
          </p:cNvPicPr>
          <p:nvPr/>
        </p:nvPicPr>
        <p:blipFill>
          <a:blip r:embed="rId4"/>
          <a:stretch>
            <a:fillRect/>
          </a:stretch>
        </p:blipFill>
        <p:spPr>
          <a:xfrm>
            <a:off x="4962293" y="4647981"/>
            <a:ext cx="4906509" cy="3445727"/>
          </a:xfrm>
          <a:prstGeom prst="rect">
            <a:avLst/>
          </a:prstGeom>
        </p:spPr>
      </p:pic>
      <p:pic>
        <p:nvPicPr>
          <p:cNvPr id="9" name="Picture 8" descr="A graph of insulin&#10;&#10;Description automatically generated">
            <a:extLst>
              <a:ext uri="{FF2B5EF4-FFF2-40B4-BE49-F238E27FC236}">
                <a16:creationId xmlns:a16="http://schemas.microsoft.com/office/drawing/2014/main" id="{F773C806-39EC-E3F7-5BD7-FFCEE23C8175}"/>
              </a:ext>
            </a:extLst>
          </p:cNvPr>
          <p:cNvPicPr>
            <a:picLocks noChangeAspect="1"/>
          </p:cNvPicPr>
          <p:nvPr/>
        </p:nvPicPr>
        <p:blipFill>
          <a:blip r:embed="rId5"/>
          <a:stretch>
            <a:fillRect/>
          </a:stretch>
        </p:blipFill>
        <p:spPr>
          <a:xfrm>
            <a:off x="9673165" y="1228085"/>
            <a:ext cx="4735269" cy="3284004"/>
          </a:xfrm>
          <a:prstGeom prst="rect">
            <a:avLst/>
          </a:prstGeom>
        </p:spPr>
      </p:pic>
      <p:pic>
        <p:nvPicPr>
          <p:cNvPr id="11" name="Picture 10" descr="A graph of blood pressure&#10;&#10;Description automatically generated">
            <a:extLst>
              <a:ext uri="{FF2B5EF4-FFF2-40B4-BE49-F238E27FC236}">
                <a16:creationId xmlns:a16="http://schemas.microsoft.com/office/drawing/2014/main" id="{A99CABBE-B2A9-0F65-8088-85F9DFF759FC}"/>
              </a:ext>
            </a:extLst>
          </p:cNvPr>
          <p:cNvPicPr>
            <a:picLocks noChangeAspect="1"/>
          </p:cNvPicPr>
          <p:nvPr/>
        </p:nvPicPr>
        <p:blipFill>
          <a:blip r:embed="rId6"/>
          <a:stretch>
            <a:fillRect/>
          </a:stretch>
        </p:blipFill>
        <p:spPr>
          <a:xfrm>
            <a:off x="308491" y="1228085"/>
            <a:ext cx="4653802" cy="3284004"/>
          </a:xfrm>
          <a:prstGeom prst="rect">
            <a:avLst/>
          </a:prstGeom>
        </p:spPr>
      </p:pic>
    </p:spTree>
    <p:extLst>
      <p:ext uri="{BB962C8B-B14F-4D97-AF65-F5344CB8AC3E}">
        <p14:creationId xmlns:p14="http://schemas.microsoft.com/office/powerpoint/2010/main" val="192742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C1E0-DD3F-610D-9BC4-CA421FB963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A176CCD-2C72-660D-3C40-D1905E4B6DD7}"/>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EC55B0CF-8D2A-5563-D945-52A68A4F4DB1}"/>
              </a:ext>
            </a:extLst>
          </p:cNvPr>
          <p:cNvSpPr/>
          <p:nvPr/>
        </p:nvSpPr>
        <p:spPr>
          <a:xfrm>
            <a:off x="661868" y="520779"/>
            <a:ext cx="5955863" cy="590907"/>
          </a:xfrm>
          <a:prstGeom prst="rect">
            <a:avLst/>
          </a:prstGeom>
          <a:noFill/>
          <a:ln/>
        </p:spPr>
        <p:txBody>
          <a:bodyPr wrap="non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Feature Extraction: Heart Disease</a:t>
            </a:r>
            <a:endParaRPr lang="en-US" sz="3700" dirty="0"/>
          </a:p>
        </p:txBody>
      </p:sp>
      <p:sp>
        <p:nvSpPr>
          <p:cNvPr id="6" name="Text 2">
            <a:extLst>
              <a:ext uri="{FF2B5EF4-FFF2-40B4-BE49-F238E27FC236}">
                <a16:creationId xmlns:a16="http://schemas.microsoft.com/office/drawing/2014/main" id="{FC8637FD-F254-5E7A-C643-CF9CC0324EDF}"/>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0D7D3B5A-B09C-B57F-0898-61BE5820688F}"/>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42" name="Picture 41" descr="A black screen with white text&#10;&#10;Description automatically generated">
            <a:extLst>
              <a:ext uri="{FF2B5EF4-FFF2-40B4-BE49-F238E27FC236}">
                <a16:creationId xmlns:a16="http://schemas.microsoft.com/office/drawing/2014/main" id="{16141D4E-1AD3-9AFD-7BAD-5F2970DCB6A4}"/>
              </a:ext>
            </a:extLst>
          </p:cNvPr>
          <p:cNvPicPr>
            <a:picLocks noChangeAspect="1"/>
          </p:cNvPicPr>
          <p:nvPr/>
        </p:nvPicPr>
        <p:blipFill>
          <a:blip r:embed="rId4"/>
          <a:stretch>
            <a:fillRect/>
          </a:stretch>
        </p:blipFill>
        <p:spPr>
          <a:xfrm>
            <a:off x="906203" y="1310640"/>
            <a:ext cx="2733596" cy="3021890"/>
          </a:xfrm>
          <a:prstGeom prst="rect">
            <a:avLst/>
          </a:prstGeom>
        </p:spPr>
      </p:pic>
      <p:pic>
        <p:nvPicPr>
          <p:cNvPr id="44" name="Picture 43" descr="A screenshot of a computer program&#10;&#10;Description automatically generated">
            <a:extLst>
              <a:ext uri="{FF2B5EF4-FFF2-40B4-BE49-F238E27FC236}">
                <a16:creationId xmlns:a16="http://schemas.microsoft.com/office/drawing/2014/main" id="{B0944F8E-1948-77F9-0B67-445214A97EC0}"/>
              </a:ext>
            </a:extLst>
          </p:cNvPr>
          <p:cNvPicPr>
            <a:picLocks noChangeAspect="1"/>
          </p:cNvPicPr>
          <p:nvPr/>
        </p:nvPicPr>
        <p:blipFill>
          <a:blip r:embed="rId5"/>
          <a:stretch>
            <a:fillRect/>
          </a:stretch>
        </p:blipFill>
        <p:spPr>
          <a:xfrm>
            <a:off x="179420" y="4595178"/>
            <a:ext cx="4187162" cy="2630408"/>
          </a:xfrm>
          <a:prstGeom prst="rect">
            <a:avLst/>
          </a:prstGeom>
        </p:spPr>
      </p:pic>
      <p:pic>
        <p:nvPicPr>
          <p:cNvPr id="46" name="Picture 45" descr="A screenshot of a computer program&#10;&#10;Description automatically generated">
            <a:extLst>
              <a:ext uri="{FF2B5EF4-FFF2-40B4-BE49-F238E27FC236}">
                <a16:creationId xmlns:a16="http://schemas.microsoft.com/office/drawing/2014/main" id="{D5DE5B8F-802E-C269-47DD-1E53FA01CB7E}"/>
              </a:ext>
            </a:extLst>
          </p:cNvPr>
          <p:cNvPicPr>
            <a:picLocks noChangeAspect="1"/>
          </p:cNvPicPr>
          <p:nvPr/>
        </p:nvPicPr>
        <p:blipFill>
          <a:blip r:embed="rId6"/>
          <a:stretch>
            <a:fillRect/>
          </a:stretch>
        </p:blipFill>
        <p:spPr>
          <a:xfrm>
            <a:off x="4470875" y="1310640"/>
            <a:ext cx="4673125" cy="3021890"/>
          </a:xfrm>
          <a:prstGeom prst="rect">
            <a:avLst/>
          </a:prstGeom>
        </p:spPr>
      </p:pic>
      <p:pic>
        <p:nvPicPr>
          <p:cNvPr id="48" name="Picture 47" descr="A screenshot of a computer program&#10;&#10;Description automatically generated">
            <a:extLst>
              <a:ext uri="{FF2B5EF4-FFF2-40B4-BE49-F238E27FC236}">
                <a16:creationId xmlns:a16="http://schemas.microsoft.com/office/drawing/2014/main" id="{E39D009D-879E-D345-777E-6F49F1B938AA}"/>
              </a:ext>
            </a:extLst>
          </p:cNvPr>
          <p:cNvPicPr>
            <a:picLocks noChangeAspect="1"/>
          </p:cNvPicPr>
          <p:nvPr/>
        </p:nvPicPr>
        <p:blipFill>
          <a:blip r:embed="rId7"/>
          <a:stretch>
            <a:fillRect/>
          </a:stretch>
        </p:blipFill>
        <p:spPr>
          <a:xfrm>
            <a:off x="4551680" y="4595178"/>
            <a:ext cx="4592320" cy="2630408"/>
          </a:xfrm>
          <a:prstGeom prst="rect">
            <a:avLst/>
          </a:prstGeom>
        </p:spPr>
      </p:pic>
      <p:pic>
        <p:nvPicPr>
          <p:cNvPr id="50" name="Picture 49" descr="A screenshot of a computer program&#10;&#10;Description automatically generated">
            <a:extLst>
              <a:ext uri="{FF2B5EF4-FFF2-40B4-BE49-F238E27FC236}">
                <a16:creationId xmlns:a16="http://schemas.microsoft.com/office/drawing/2014/main" id="{ECD516F4-AD99-2E5E-E0AB-1A3BAA18EFB8}"/>
              </a:ext>
            </a:extLst>
          </p:cNvPr>
          <p:cNvPicPr>
            <a:picLocks noChangeAspect="1"/>
          </p:cNvPicPr>
          <p:nvPr/>
        </p:nvPicPr>
        <p:blipFill>
          <a:blip r:embed="rId8"/>
          <a:stretch>
            <a:fillRect/>
          </a:stretch>
        </p:blipFill>
        <p:spPr>
          <a:xfrm>
            <a:off x="9444085" y="4595179"/>
            <a:ext cx="5006263" cy="2630408"/>
          </a:xfrm>
          <a:prstGeom prst="rect">
            <a:avLst/>
          </a:prstGeom>
        </p:spPr>
      </p:pic>
      <p:pic>
        <p:nvPicPr>
          <p:cNvPr id="52" name="Picture 51" descr="A screenshot of a computer program&#10;&#10;Description automatically generated">
            <a:extLst>
              <a:ext uri="{FF2B5EF4-FFF2-40B4-BE49-F238E27FC236}">
                <a16:creationId xmlns:a16="http://schemas.microsoft.com/office/drawing/2014/main" id="{B3D1F6E4-35B6-30F0-6A9D-02DE659DD57B}"/>
              </a:ext>
            </a:extLst>
          </p:cNvPr>
          <p:cNvPicPr>
            <a:picLocks noChangeAspect="1"/>
          </p:cNvPicPr>
          <p:nvPr/>
        </p:nvPicPr>
        <p:blipFill>
          <a:blip r:embed="rId9"/>
          <a:stretch>
            <a:fillRect/>
          </a:stretch>
        </p:blipFill>
        <p:spPr>
          <a:xfrm>
            <a:off x="9384068" y="1310640"/>
            <a:ext cx="5126298" cy="2896793"/>
          </a:xfrm>
          <a:prstGeom prst="rect">
            <a:avLst/>
          </a:prstGeom>
        </p:spPr>
      </p:pic>
    </p:spTree>
    <p:extLst>
      <p:ext uri="{BB962C8B-B14F-4D97-AF65-F5344CB8AC3E}">
        <p14:creationId xmlns:p14="http://schemas.microsoft.com/office/powerpoint/2010/main" val="380518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7069C-25C0-DA76-73F4-0FCF33E0447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675FE16-733A-B982-7D6D-FAD2DCEDFECF}"/>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B8A83D97-07DC-C8D3-7640-36C39E97F3FE}"/>
              </a:ext>
            </a:extLst>
          </p:cNvPr>
          <p:cNvSpPr/>
          <p:nvPr/>
        </p:nvSpPr>
        <p:spPr>
          <a:xfrm>
            <a:off x="661868" y="520779"/>
            <a:ext cx="5955863" cy="590907"/>
          </a:xfrm>
          <a:prstGeom prst="rect">
            <a:avLst/>
          </a:prstGeom>
          <a:noFill/>
          <a:ln/>
        </p:spPr>
        <p:txBody>
          <a:bodyPr wrap="non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Feature Extraction: Heart Disease</a:t>
            </a:r>
            <a:endParaRPr lang="en-US" sz="3700" dirty="0"/>
          </a:p>
        </p:txBody>
      </p:sp>
      <p:sp>
        <p:nvSpPr>
          <p:cNvPr id="6" name="Text 2">
            <a:extLst>
              <a:ext uri="{FF2B5EF4-FFF2-40B4-BE49-F238E27FC236}">
                <a16:creationId xmlns:a16="http://schemas.microsoft.com/office/drawing/2014/main" id="{B5CF2FAD-6FE4-8782-C15F-5EEB25B306AC}"/>
              </a:ext>
            </a:extLst>
          </p:cNvPr>
          <p:cNvSpPr/>
          <p:nvPr/>
        </p:nvSpPr>
        <p:spPr>
          <a:xfrm>
            <a:off x="825579" y="1678781"/>
            <a:ext cx="97869" cy="283726"/>
          </a:xfrm>
          <a:prstGeom prst="rect">
            <a:avLst/>
          </a:prstGeom>
          <a:noFill/>
          <a:ln/>
        </p:spPr>
        <p:txBody>
          <a:bodyPr wrap="none" lIns="0" tIns="0" rIns="0" bIns="0" rtlCol="0" anchor="t"/>
          <a:lstStyle/>
          <a:p>
            <a:pPr marL="0" indent="0" algn="ctr">
              <a:lnSpc>
                <a:spcPts val="2200"/>
              </a:lnSpc>
              <a:buNone/>
            </a:pPr>
            <a:endParaRPr lang="en-US" sz="2200" dirty="0"/>
          </a:p>
        </p:txBody>
      </p:sp>
      <p:sp>
        <p:nvSpPr>
          <p:cNvPr id="8" name="Text 4">
            <a:extLst>
              <a:ext uri="{FF2B5EF4-FFF2-40B4-BE49-F238E27FC236}">
                <a16:creationId xmlns:a16="http://schemas.microsoft.com/office/drawing/2014/main" id="{A3924EAA-76C2-04D7-F2C9-74C7CC15AB01}"/>
              </a:ext>
            </a:extLst>
          </p:cNvPr>
          <p:cNvSpPr/>
          <p:nvPr/>
        </p:nvSpPr>
        <p:spPr>
          <a:xfrm>
            <a:off x="1276350" y="2016800"/>
            <a:ext cx="7205782"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5" name="Picture 4" descr="A screenshot of a computer program&#10;&#10;Description automatically generated">
            <a:extLst>
              <a:ext uri="{FF2B5EF4-FFF2-40B4-BE49-F238E27FC236}">
                <a16:creationId xmlns:a16="http://schemas.microsoft.com/office/drawing/2014/main" id="{A30F72EC-42F3-D280-F310-353D6CC74B85}"/>
              </a:ext>
            </a:extLst>
          </p:cNvPr>
          <p:cNvPicPr>
            <a:picLocks noChangeAspect="1"/>
          </p:cNvPicPr>
          <p:nvPr/>
        </p:nvPicPr>
        <p:blipFill>
          <a:blip r:embed="rId4"/>
          <a:stretch>
            <a:fillRect/>
          </a:stretch>
        </p:blipFill>
        <p:spPr>
          <a:xfrm>
            <a:off x="288508" y="1395413"/>
            <a:ext cx="4590733" cy="285857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92DC4B7D-2DB0-42ED-5CD4-35C622996547}"/>
              </a:ext>
            </a:extLst>
          </p:cNvPr>
          <p:cNvPicPr>
            <a:picLocks noChangeAspect="1"/>
          </p:cNvPicPr>
          <p:nvPr/>
        </p:nvPicPr>
        <p:blipFill>
          <a:blip r:embed="rId5"/>
          <a:stretch>
            <a:fillRect/>
          </a:stretch>
        </p:blipFill>
        <p:spPr>
          <a:xfrm>
            <a:off x="288508" y="4724399"/>
            <a:ext cx="4612660" cy="2682677"/>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D7DA5CBD-284B-4340-8DD6-3EA6CFA5C648}"/>
              </a:ext>
            </a:extLst>
          </p:cNvPr>
          <p:cNvPicPr>
            <a:picLocks noChangeAspect="1"/>
          </p:cNvPicPr>
          <p:nvPr/>
        </p:nvPicPr>
        <p:blipFill>
          <a:blip r:embed="rId6"/>
          <a:stretch>
            <a:fillRect/>
          </a:stretch>
        </p:blipFill>
        <p:spPr>
          <a:xfrm>
            <a:off x="5468669" y="1261028"/>
            <a:ext cx="4771291" cy="2992955"/>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9A7600C1-2AF1-5242-155E-6CF328028A15}"/>
              </a:ext>
            </a:extLst>
          </p:cNvPr>
          <p:cNvPicPr>
            <a:picLocks noChangeAspect="1"/>
          </p:cNvPicPr>
          <p:nvPr/>
        </p:nvPicPr>
        <p:blipFill>
          <a:blip r:embed="rId7"/>
          <a:stretch>
            <a:fillRect/>
          </a:stretch>
        </p:blipFill>
        <p:spPr>
          <a:xfrm>
            <a:off x="5422781" y="4724399"/>
            <a:ext cx="4916170" cy="2682677"/>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E81E6B25-D00C-9E0B-00D8-ABF66E8EF6B4}"/>
              </a:ext>
            </a:extLst>
          </p:cNvPr>
          <p:cNvPicPr>
            <a:picLocks noChangeAspect="1"/>
          </p:cNvPicPr>
          <p:nvPr/>
        </p:nvPicPr>
        <p:blipFill>
          <a:blip r:embed="rId8"/>
          <a:stretch>
            <a:fillRect/>
          </a:stretch>
        </p:blipFill>
        <p:spPr>
          <a:xfrm>
            <a:off x="10516920" y="1261028"/>
            <a:ext cx="4113480" cy="2992955"/>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90E45B7E-3C00-1354-39DA-4E0C6EB77907}"/>
              </a:ext>
            </a:extLst>
          </p:cNvPr>
          <p:cNvPicPr>
            <a:picLocks noChangeAspect="1"/>
          </p:cNvPicPr>
          <p:nvPr/>
        </p:nvPicPr>
        <p:blipFill>
          <a:blip r:embed="rId9"/>
          <a:stretch>
            <a:fillRect/>
          </a:stretch>
        </p:blipFill>
        <p:spPr>
          <a:xfrm>
            <a:off x="10338951" y="4724399"/>
            <a:ext cx="4266426" cy="2682677"/>
          </a:xfrm>
          <a:prstGeom prst="rect">
            <a:avLst/>
          </a:prstGeom>
        </p:spPr>
      </p:pic>
    </p:spTree>
    <p:extLst>
      <p:ext uri="{BB962C8B-B14F-4D97-AF65-F5344CB8AC3E}">
        <p14:creationId xmlns:p14="http://schemas.microsoft.com/office/powerpoint/2010/main" val="825592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TotalTime>
  <Words>324</Words>
  <Application>Microsoft Office PowerPoint</Application>
  <PresentationFormat>Custom</PresentationFormat>
  <Paragraphs>43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Aeshni  Yadav</cp:lastModifiedBy>
  <cp:revision>2</cp:revision>
  <dcterms:created xsi:type="dcterms:W3CDTF">2024-11-19T09:09:15Z</dcterms:created>
  <dcterms:modified xsi:type="dcterms:W3CDTF">2024-11-19T10:08:08Z</dcterms:modified>
</cp:coreProperties>
</file>